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57" r:id="rId5"/>
    <p:sldId id="280" r:id="rId6"/>
    <p:sldId id="261" r:id="rId7"/>
    <p:sldId id="281" r:id="rId8"/>
    <p:sldId id="262" r:id="rId9"/>
    <p:sldId id="263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64358D-C4CE-4116-A0C2-5F312EDF18D9}" v="1720" dt="2023-12-17T08:35:23.1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s://www.pngall.com/airplane-png/" TargetMode="External"/><Relationship Id="rId3" Type="http://schemas.openxmlformats.org/officeDocument/2006/relationships/hyperlink" Target="http://pngimg.com/download/73390" TargetMode="External"/><Relationship Id="rId7" Type="http://schemas.openxmlformats.org/officeDocument/2006/relationships/hyperlink" Target="http://stackoverflow.com/questions/20402334/three-line-menu-navicon-drawer-menu-icon-side-swipe-three-stripes-hamburge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https://pngimg.com/download/25897" TargetMode="External"/><Relationship Id="rId5" Type="http://schemas.openxmlformats.org/officeDocument/2006/relationships/hyperlink" Target="https://en.wikipedia.org/wiki/File:Emoji_u1f44b.svg" TargetMode="External"/><Relationship Id="rId1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://www.pngall.com/linkedin-png" TargetMode="Externa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pngimg.com/download/73390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linkedin-png" TargetMode="External"/><Relationship Id="rId11" Type="http://schemas.openxmlformats.org/officeDocument/2006/relationships/hyperlink" Target="https://github.com/Alishba-Malik/Alishba-Malik/issues&#8203;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www.linkedin.com/in/alishba-malik-" TargetMode="External"/><Relationship Id="rId4" Type="http://schemas.openxmlformats.org/officeDocument/2006/relationships/hyperlink" Target="https://pngimg.com/download/25897" TargetMode="External"/><Relationship Id="rId9" Type="http://schemas.openxmlformats.org/officeDocument/2006/relationships/hyperlink" Target="mailto:alishbamalik1080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300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4000/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49">
            <a:extLst>
              <a:ext uri="{FF2B5EF4-FFF2-40B4-BE49-F238E27FC236}">
                <a16:creationId xmlns:a16="http://schemas.microsoft.com/office/drawing/2014/main" id="{603CA189-892C-9DE6-6E63-015F374DDB0D}"/>
              </a:ext>
            </a:extLst>
          </p:cNvPr>
          <p:cNvSpPr/>
          <p:nvPr/>
        </p:nvSpPr>
        <p:spPr>
          <a:xfrm>
            <a:off x="63861" y="1187301"/>
            <a:ext cx="2113472" cy="207034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9CA0E27-B198-7972-CF1B-28B6B5ACDDC6}"/>
              </a:ext>
            </a:extLst>
          </p:cNvPr>
          <p:cNvSpPr/>
          <p:nvPr/>
        </p:nvSpPr>
        <p:spPr>
          <a:xfrm>
            <a:off x="7045575" y="5392177"/>
            <a:ext cx="1121433" cy="9632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A18EDD-3A62-101F-7430-712E5BFD1613}"/>
              </a:ext>
            </a:extLst>
          </p:cNvPr>
          <p:cNvSpPr txBox="1"/>
          <p:nvPr/>
        </p:nvSpPr>
        <p:spPr>
          <a:xfrm>
            <a:off x="1541503" y="180028"/>
            <a:ext cx="25179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cs typeface="Calibri"/>
              </a:rPr>
              <a:t>Alishba-Malik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0E695A0-D1F4-45A4-A69D-0BC305C3B9C3}"/>
              </a:ext>
            </a:extLst>
          </p:cNvPr>
          <p:cNvGrpSpPr/>
          <p:nvPr/>
        </p:nvGrpSpPr>
        <p:grpSpPr>
          <a:xfrm>
            <a:off x="853297" y="-74043"/>
            <a:ext cx="852578" cy="881332"/>
            <a:chOff x="6805523" y="2140070"/>
            <a:chExt cx="852578" cy="88133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6450B5-7319-3628-342D-8610245E5FB8}"/>
                </a:ext>
              </a:extLst>
            </p:cNvPr>
            <p:cNvSpPr/>
            <p:nvPr/>
          </p:nvSpPr>
          <p:spPr>
            <a:xfrm>
              <a:off x="6940825" y="2286000"/>
              <a:ext cx="589471" cy="57509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A black cat in a circle&#10;&#10;Description automatically generated">
              <a:extLst>
                <a:ext uri="{FF2B5EF4-FFF2-40B4-BE49-F238E27FC236}">
                  <a16:creationId xmlns:a16="http://schemas.microsoft.com/office/drawing/2014/main" id="{8098CFE7-7849-8FEC-98F6-5C1B921F2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=""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6805523" y="2140070"/>
              <a:ext cx="852578" cy="881332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8E230E6-63B4-2330-48AF-E4F39D254BBE}"/>
              </a:ext>
            </a:extLst>
          </p:cNvPr>
          <p:cNvSpPr/>
          <p:nvPr/>
        </p:nvSpPr>
        <p:spPr>
          <a:xfrm>
            <a:off x="2386822" y="1491495"/>
            <a:ext cx="9731416" cy="5262001"/>
          </a:xfrm>
          <a:prstGeom prst="rect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62A995-A7BB-3910-F1E7-DF6A166E1F1C}"/>
              </a:ext>
            </a:extLst>
          </p:cNvPr>
          <p:cNvSpPr txBox="1"/>
          <p:nvPr/>
        </p:nvSpPr>
        <p:spPr>
          <a:xfrm>
            <a:off x="2502285" y="1536502"/>
            <a:ext cx="294673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  <a:latin typeface="Iskoola Pota"/>
                <a:cs typeface="Calibri"/>
              </a:rPr>
              <a:t>Alishba-Malik/README.md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FDCDAB3-8F50-1122-AC26-5EAC24E105F9}"/>
              </a:ext>
            </a:extLst>
          </p:cNvPr>
          <p:cNvCxnSpPr/>
          <p:nvPr/>
        </p:nvCxnSpPr>
        <p:spPr>
          <a:xfrm>
            <a:off x="2659991" y="2839708"/>
            <a:ext cx="8951343" cy="2300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33D6C6B-B921-2A5F-1457-4604067A519D}"/>
              </a:ext>
            </a:extLst>
          </p:cNvPr>
          <p:cNvSpPr txBox="1"/>
          <p:nvPr/>
        </p:nvSpPr>
        <p:spPr>
          <a:xfrm>
            <a:off x="4339868" y="2024132"/>
            <a:ext cx="79375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Viner Hand ITC" panose="03070502030502020203" pitchFamily="66" charset="0"/>
                <a:ea typeface="MS UI Gothic" panose="020B0600070205080204" pitchFamily="34" charset="-128"/>
                <a:cs typeface="Cascadia Code" panose="020B0609020000020004" pitchFamily="49" charset="0"/>
              </a:rPr>
              <a:t>ALISHBA 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Viner Hand ITC" panose="03070502030502020203" pitchFamily="66" charset="0"/>
                <a:ea typeface="MS UI Gothic" panose="020B0600070205080204" pitchFamily="34" charset="-128"/>
                <a:cs typeface="Cascadia Code" panose="020B0609020000020004" pitchFamily="49" charset="0"/>
              </a:rPr>
              <a:t> </a:t>
            </a:r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Viner Hand ITC" panose="03070502030502020203" pitchFamily="66" charset="0"/>
                <a:ea typeface="MS UI Gothic" panose="020B0600070205080204" pitchFamily="34" charset="-128"/>
                <a:cs typeface="Cascadia Code" panose="020B0609020000020004" pitchFamily="49" charset="0"/>
              </a:rPr>
              <a:t>HERE</a:t>
            </a:r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omic Sans MS"/>
                <a:ea typeface="STXingkai"/>
              </a:rPr>
              <a:t> </a:t>
            </a:r>
          </a:p>
        </p:txBody>
      </p:sp>
      <p:pic>
        <p:nvPicPr>
          <p:cNvPr id="9" name="Picture 8" descr="A yellow hand with black background&#10;&#10;Description automatically generated">
            <a:extLst>
              <a:ext uri="{FF2B5EF4-FFF2-40B4-BE49-F238E27FC236}">
                <a16:creationId xmlns:a16="http://schemas.microsoft.com/office/drawing/2014/main" id="{47F12EF0-65DB-88F7-7BAB-4D34A0371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519705" y="1882624"/>
            <a:ext cx="608163" cy="622540"/>
          </a:xfrm>
          <a:prstGeom prst="rect">
            <a:avLst/>
          </a:prstGeom>
        </p:spPr>
      </p:pic>
      <p:pic>
        <p:nvPicPr>
          <p:cNvPr id="13" name="Picture 12" descr="A black and white symbol&#10;&#10;Description automatically generated">
            <a:extLst>
              <a:ext uri="{FF2B5EF4-FFF2-40B4-BE49-F238E27FC236}">
                <a16:creationId xmlns:a16="http://schemas.microsoft.com/office/drawing/2014/main" id="{5A1EAEC1-956B-FB46-E534-ACBD54DD8C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=""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14954" y="185198"/>
            <a:ext cx="534659" cy="34847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967EF2D-9FAB-4B1D-6AD2-A91F4D6F867D}"/>
              </a:ext>
            </a:extLst>
          </p:cNvPr>
          <p:cNvSpPr txBox="1"/>
          <p:nvPr/>
        </p:nvSpPr>
        <p:spPr>
          <a:xfrm>
            <a:off x="4540744" y="2927355"/>
            <a:ext cx="5057078" cy="23237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cs typeface="Calibri"/>
              </a:rPr>
              <a:t>CYS Student at </a:t>
            </a:r>
            <a:r>
              <a:rPr lang="en-US" sz="2100" b="1" dirty="0">
                <a:solidFill>
                  <a:srgbClr val="0070C0"/>
                </a:solidFill>
                <a:cs typeface="Calibri"/>
              </a:rPr>
              <a:t>AU</a:t>
            </a:r>
            <a:r>
              <a:rPr lang="en-US" sz="21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pk</a:t>
            </a:r>
          </a:p>
          <a:p>
            <a:pPr algn="ctr"/>
            <a:endParaRPr lang="en-US" sz="2000" dirty="0">
              <a:solidFill>
                <a:schemeClr val="bg1"/>
              </a:solidFill>
              <a:cs typeface="Calibri"/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STXingkai"/>
                <a:ea typeface="STXingkai"/>
                <a:cs typeface="Calibri"/>
              </a:rPr>
              <a:t>...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  </a:t>
            </a:r>
            <a:r>
              <a:rPr lang="en-US" dirty="0">
                <a:solidFill>
                  <a:schemeClr val="bg1"/>
                </a:solidFill>
                <a:cs typeface="Calibri"/>
              </a:rPr>
              <a:t>I am currently working on cyber lab project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cs typeface="Calibri"/>
              </a:rPr>
              <a:t>      </a:t>
            </a:r>
            <a:r>
              <a:rPr lang="en-US" dirty="0">
                <a:solidFill>
                  <a:schemeClr val="bg1"/>
                </a:solidFill>
                <a:cs typeface="Calibri"/>
              </a:rPr>
              <a:t>The topic of my project is </a:t>
            </a:r>
            <a:r>
              <a:rPr lang="en-US" sz="2200" b="1" dirty="0">
                <a:solidFill>
                  <a:srgbClr val="0070C0"/>
                </a:solidFill>
                <a:cs typeface="Calibri"/>
              </a:rPr>
              <a:t>"CLICKJACKING"</a:t>
            </a:r>
          </a:p>
          <a:p>
            <a:r>
              <a:rPr lang="en-US" sz="2200" b="1" dirty="0">
                <a:solidFill>
                  <a:srgbClr val="0070C0"/>
                </a:solidFill>
                <a:cs typeface="Calibri"/>
              </a:rPr>
              <a:t>    </a:t>
            </a:r>
            <a:r>
              <a:rPr lang="en-US" sz="2200" b="1" dirty="0" smtClean="0">
                <a:solidFill>
                  <a:srgbClr val="0070C0"/>
                </a:solidFill>
                <a:cs typeface="Calibri"/>
              </a:rPr>
              <a:t>        </a:t>
            </a:r>
            <a:r>
              <a:rPr lang="en-US" b="1" dirty="0" smtClean="0">
                <a:solidFill>
                  <a:schemeClr val="bg1"/>
                </a:solidFill>
                <a:cs typeface="Calibri"/>
              </a:rPr>
              <a:t>Mai-hu-aur-mere-sath-bhi-mai-hi-hu</a:t>
            </a:r>
            <a:endParaRPr lang="en-US" b="1" dirty="0">
              <a:solidFill>
                <a:schemeClr val="bg1"/>
              </a:solidFill>
              <a:cs typeface="Calibri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Ask me about </a:t>
            </a:r>
            <a:r>
              <a:rPr lang="en-US" i="1" dirty="0">
                <a:solidFill>
                  <a:schemeClr val="bg1"/>
                </a:solidFill>
                <a:cs typeface="Calibri"/>
              </a:rPr>
              <a:t>Clickjacking</a:t>
            </a:r>
            <a:r>
              <a:rPr lang="en-US" dirty="0">
                <a:solidFill>
                  <a:schemeClr val="bg1"/>
                </a:solidFill>
                <a:cs typeface="Calibri"/>
              </a:rPr>
              <a:t> or </a:t>
            </a:r>
            <a:r>
              <a:rPr lang="en-US" i="1" dirty="0">
                <a:solidFill>
                  <a:schemeClr val="bg1"/>
                </a:solidFill>
                <a:cs typeface="Calibri"/>
              </a:rPr>
              <a:t>nothing</a:t>
            </a:r>
          </a:p>
          <a:p>
            <a:pPr algn="ctr"/>
            <a:r>
              <a:rPr lang="en-US" dirty="0">
                <a:solidFill>
                  <a:schemeClr val="bg1"/>
                </a:solidFill>
                <a:cs typeface="Calibri"/>
              </a:rPr>
              <a:t>Fun fact: </a:t>
            </a:r>
            <a:r>
              <a:rPr lang="en-US" i="1" dirty="0">
                <a:solidFill>
                  <a:schemeClr val="bg1"/>
                </a:solidFill>
                <a:cs typeface="Calibri"/>
              </a:rPr>
              <a:t>No room for lame questions</a:t>
            </a:r>
          </a:p>
        </p:txBody>
      </p:sp>
      <p:sp>
        <p:nvSpPr>
          <p:cNvPr id="21" name="Lightning Bolt 20">
            <a:extLst>
              <a:ext uri="{FF2B5EF4-FFF2-40B4-BE49-F238E27FC236}">
                <a16:creationId xmlns:a16="http://schemas.microsoft.com/office/drawing/2014/main" id="{C31FCC72-086C-4ACB-1645-B640C3E15CBC}"/>
              </a:ext>
            </a:extLst>
          </p:cNvPr>
          <p:cNvSpPr/>
          <p:nvPr/>
        </p:nvSpPr>
        <p:spPr>
          <a:xfrm>
            <a:off x="4851741" y="4950833"/>
            <a:ext cx="431320" cy="215661"/>
          </a:xfrm>
          <a:prstGeom prst="lightningBol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B9606976-B8F0-8822-74A1-37E9E94149D0}"/>
              </a:ext>
            </a:extLst>
          </p:cNvPr>
          <p:cNvSpPr/>
          <p:nvPr/>
        </p:nvSpPr>
        <p:spPr>
          <a:xfrm>
            <a:off x="4980162" y="4650010"/>
            <a:ext cx="301925" cy="24441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: 14 Points 22">
            <a:extLst>
              <a:ext uri="{FF2B5EF4-FFF2-40B4-BE49-F238E27FC236}">
                <a16:creationId xmlns:a16="http://schemas.microsoft.com/office/drawing/2014/main" id="{242A1DED-7D83-48A5-F38C-86C1D512328C}"/>
              </a:ext>
            </a:extLst>
          </p:cNvPr>
          <p:cNvSpPr/>
          <p:nvPr/>
        </p:nvSpPr>
        <p:spPr>
          <a:xfrm>
            <a:off x="4549816" y="4021990"/>
            <a:ext cx="517585" cy="301924"/>
          </a:xfrm>
          <a:prstGeom prst="irregularSeal2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18876CF-77CB-336D-931E-813CF567AEC9}"/>
              </a:ext>
            </a:extLst>
          </p:cNvPr>
          <p:cNvSpPr/>
          <p:nvPr/>
        </p:nvSpPr>
        <p:spPr>
          <a:xfrm>
            <a:off x="5672715" y="6102805"/>
            <a:ext cx="499060" cy="54710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B64B8BA2-E175-E212-7EF1-18430B0272E9}"/>
              </a:ext>
            </a:extLst>
          </p:cNvPr>
          <p:cNvSpPr/>
          <p:nvPr/>
        </p:nvSpPr>
        <p:spPr>
          <a:xfrm>
            <a:off x="6320353" y="6122224"/>
            <a:ext cx="536980" cy="5201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EB315CA-1EDD-A4A5-5E02-456B2E2D76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=""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45807" y="6122224"/>
            <a:ext cx="511526" cy="521912"/>
          </a:xfrm>
          <a:prstGeom prst="rect">
            <a:avLst/>
          </a:prstGeom>
        </p:spPr>
      </p:pic>
      <p:pic>
        <p:nvPicPr>
          <p:cNvPr id="38" name="Picture 37" descr="A white and red envelope with a red triangle&#10;&#10;Description automatically generated">
            <a:extLst>
              <a:ext uri="{FF2B5EF4-FFF2-40B4-BE49-F238E27FC236}">
                <a16:creationId xmlns:a16="http://schemas.microsoft.com/office/drawing/2014/main" id="{B50B0AC6-AF0F-7595-301D-6010925484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=""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 flipH="1">
            <a:off x="6980496" y="6248341"/>
            <a:ext cx="446512" cy="349654"/>
          </a:xfrm>
          <a:prstGeom prst="rect">
            <a:avLst/>
          </a:prstGeom>
        </p:spPr>
      </p:pic>
      <p:pic>
        <p:nvPicPr>
          <p:cNvPr id="44" name="Picture 43" descr="A black cat in a circle&#10;&#10;Description automatically generated">
            <a:extLst>
              <a:ext uri="{FF2B5EF4-FFF2-40B4-BE49-F238E27FC236}">
                <a16:creationId xmlns:a16="http://schemas.microsoft.com/office/drawing/2014/main" id="{E32FECE4-7186-D8DA-EEEF-7DE6163FC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388793" y="5822008"/>
            <a:ext cx="1066904" cy="1066904"/>
          </a:xfrm>
          <a:prstGeom prst="rect">
            <a:avLst/>
          </a:prstGeom>
        </p:spPr>
      </p:pic>
      <p:pic>
        <p:nvPicPr>
          <p:cNvPr id="47" name="Picture 46" descr="A white airplane with blue and yellow stripes&#10;&#10;Description automatically generated">
            <a:extLst>
              <a:ext uri="{FF2B5EF4-FFF2-40B4-BE49-F238E27FC236}">
                <a16:creationId xmlns:a16="http://schemas.microsoft.com/office/drawing/2014/main" id="{9F2D7AB0-0AA9-22D4-7216-6E5D916B7E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=""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8151" y="1813416"/>
            <a:ext cx="2027208" cy="85890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8635ADD-E32F-4E3E-D0ED-580852781242}"/>
              </a:ext>
            </a:extLst>
          </p:cNvPr>
          <p:cNvSpPr txBox="1"/>
          <p:nvPr/>
        </p:nvSpPr>
        <p:spPr>
          <a:xfrm>
            <a:off x="224287" y="3531079"/>
            <a:ext cx="27432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>
                <a:solidFill>
                  <a:srgbClr val="FFFFFF"/>
                </a:solidFill>
                <a:cs typeface="Calibri"/>
              </a:rPr>
              <a:t>Jahaz Alishba</a:t>
            </a:r>
            <a:endParaRPr lang="en-US" sz="2400" b="1" dirty="0">
              <a:solidFill>
                <a:srgbClr val="FFFFFF"/>
              </a:solidFill>
              <a:cs typeface="Calibri"/>
            </a:endParaRPr>
          </a:p>
          <a:p>
            <a:r>
              <a:rPr lang="en-US" sz="2400" dirty="0">
                <a:solidFill>
                  <a:srgbClr val="FFFFFF"/>
                </a:solidFill>
                <a:cs typeface="Calibri"/>
              </a:rPr>
              <a:t>Alishba-Malik​</a:t>
            </a:r>
            <a:endParaRPr lang="en-US" sz="2400" dirty="0">
              <a:cs typeface="Calibri" panose="020F0502020204030204"/>
            </a:endParaRPr>
          </a:p>
          <a:p>
            <a:pPr algn="just"/>
            <a:endParaRPr lang="en-US" dirty="0">
              <a:solidFill>
                <a:srgbClr val="FFFFFF"/>
              </a:solidFill>
              <a:cs typeface="Calibri"/>
            </a:endParaRPr>
          </a:p>
        </p:txBody>
      </p:sp>
      <p:sp>
        <p:nvSpPr>
          <p:cNvPr id="52" name="Smiley Face 51">
            <a:extLst>
              <a:ext uri="{FF2B5EF4-FFF2-40B4-BE49-F238E27FC236}">
                <a16:creationId xmlns:a16="http://schemas.microsoft.com/office/drawing/2014/main" id="{F184520D-9767-38AF-BE26-5E180736611E}"/>
              </a:ext>
            </a:extLst>
          </p:cNvPr>
          <p:cNvSpPr/>
          <p:nvPr/>
        </p:nvSpPr>
        <p:spPr>
          <a:xfrm>
            <a:off x="4969835" y="4306784"/>
            <a:ext cx="287547" cy="316302"/>
          </a:xfrm>
          <a:prstGeom prst="smileyFac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D0F4422A-04D8-1884-2B69-80BFC4D5BE9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17166"/>
            <a:ext cx="12192000" cy="1015217"/>
          </a:xfrm>
          <a:prstGeom prst="rect">
            <a:avLst/>
          </a:prstGeom>
        </p:spPr>
      </p:pic>
      <p:pic>
        <p:nvPicPr>
          <p:cNvPr id="11" name="Picture 10" descr="A black rectangle with white text&#10;&#10;Description automatically generated">
            <a:extLst>
              <a:ext uri="{FF2B5EF4-FFF2-40B4-BE49-F238E27FC236}">
                <a16:creationId xmlns:a16="http://schemas.microsoft.com/office/drawing/2014/main" id="{55F2D128-7055-3DF8-A502-40695AEB9F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7971" y="4604888"/>
            <a:ext cx="2228850" cy="40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696" y="2720698"/>
            <a:ext cx="7850985" cy="39843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89083" y="883705"/>
            <a:ext cx="4905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Anatomy of the attack</a:t>
            </a:r>
            <a:endParaRPr lang="en-US" sz="3200" b="1" i="0" dirty="0"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62017" y="1149951"/>
            <a:ext cx="9607952" cy="203481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0" rIns="91440" bIns="125373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Move to the </a:t>
            </a:r>
            <a:r>
              <a:rPr lang="en-US" dirty="0">
                <a:solidFill>
                  <a:schemeClr val="bg1"/>
                </a:solidFill>
              </a:rPr>
              <a:t>views</a:t>
            </a:r>
            <a:r>
              <a:rPr lang="en-US" sz="2000" dirty="0">
                <a:solidFill>
                  <a:schemeClr val="bg1"/>
                </a:solidFill>
              </a:rPr>
              <a:t> folder and open the </a:t>
            </a:r>
            <a:r>
              <a:rPr lang="en-US" dirty="0" err="1">
                <a:solidFill>
                  <a:schemeClr val="bg1"/>
                </a:solidFill>
              </a:rPr>
              <a:t>index.ejs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The visible part of the page is defined by the div with the attacker_website identifier.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The iframe with the vulnerable_website id points to the movie website, but actually, you don't see it on the attacker's page.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EEEE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fakt-web"/>
              </a:rPr>
              <a:t>. Move to the 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views</a:t>
            </a:r>
            <a:r>
              <a:rPr kumimoji="0" lang="en-US" altLang="en-US" sz="1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fakt-web"/>
              </a:rPr>
              <a:t> folder and open the 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index.ejs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12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307" y="1668468"/>
            <a:ext cx="6376016" cy="471123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0677" y="3529714"/>
            <a:ext cx="58159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 </a:t>
            </a:r>
            <a:r>
              <a:rPr lang="en-US" sz="2400" dirty="0">
                <a:solidFill>
                  <a:srgbClr val="0070C0"/>
                </a:solidFill>
                <a:latin typeface="SFMono-Regular"/>
              </a:rPr>
              <a:t>vulnerable_website</a:t>
            </a:r>
            <a:r>
              <a:rPr lang="en-US" sz="2400" dirty="0">
                <a:solidFill>
                  <a:schemeClr val="bg1"/>
                </a:solidFill>
              </a:rPr>
              <a:t> iframe has assigned the </a:t>
            </a:r>
            <a:r>
              <a:rPr lang="en-US" sz="2400" dirty="0">
                <a:solidFill>
                  <a:srgbClr val="0070C0"/>
                </a:solidFill>
                <a:latin typeface="SFMono-Regular"/>
              </a:rPr>
              <a:t>0.0</a:t>
            </a:r>
            <a:r>
              <a:rPr lang="en-US" sz="2400" dirty="0">
                <a:solidFill>
                  <a:schemeClr val="bg1"/>
                </a:solidFill>
              </a:rPr>
              <a:t> value for its opacity, which makes it transparent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it is positioned so that it overlaps the </a:t>
            </a:r>
            <a:r>
              <a:rPr lang="en-US" sz="2400" dirty="0">
                <a:solidFill>
                  <a:srgbClr val="0070C0"/>
                </a:solidFill>
              </a:rPr>
              <a:t>attacker_website</a:t>
            </a:r>
            <a:r>
              <a:rPr lang="en-US" sz="2400" dirty="0">
                <a:solidFill>
                  <a:schemeClr val="bg1"/>
                </a:solidFill>
              </a:rPr>
              <a:t> div.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EEEE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fakt-web"/>
              </a:rPr>
              <a:t> it is positioned so that it overlaps the </a:t>
            </a: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attacker_website</a:t>
            </a:r>
            <a:r>
              <a:rPr kumimoji="0" lang="en-US" altLang="en-U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fakt-web"/>
              </a:rPr>
              <a:t> div.</a:t>
            </a:r>
            <a:r>
              <a:rPr kumimoji="0" lang="en-US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0677" y="2081071"/>
            <a:ext cx="55346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trick that connects the two websites is performed by the CSS rules defining the position and visibility of those elements</a:t>
            </a:r>
          </a:p>
        </p:txBody>
      </p:sp>
    </p:spTree>
    <p:extLst>
      <p:ext uri="{BB962C8B-B14F-4D97-AF65-F5344CB8AC3E}">
        <p14:creationId xmlns:p14="http://schemas.microsoft.com/office/powerpoint/2010/main" val="68766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03094" y="131781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iframe overlaps the div by adjusting the opacity value of the iframe to </a:t>
            </a:r>
            <a:r>
              <a:rPr lang="en-US" dirty="0">
                <a:solidFill>
                  <a:schemeClr val="bg1"/>
                </a:solidFill>
                <a:latin typeface="SFMono-Regular"/>
              </a:rPr>
              <a:t>0.3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170" name="Picture 2" descr="Overlapping websites for clickjacking attack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3" t="13040" r="14530" b="8804"/>
          <a:stretch/>
        </p:blipFill>
        <p:spPr bwMode="auto">
          <a:xfrm>
            <a:off x="6199094" y="1317813"/>
            <a:ext cx="4961966" cy="516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94" y="2096093"/>
            <a:ext cx="4102178" cy="4224025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504765" y="3133165"/>
            <a:ext cx="1492623" cy="766483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6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2098780"/>
            <a:ext cx="31165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Schoolbook" panose="02040604050505020304" pitchFamily="18" charset="0"/>
              </a:rPr>
              <a:t>Client-side </a:t>
            </a:r>
            <a:r>
              <a:rPr lang="en-US" sz="24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defenses:</a:t>
            </a:r>
            <a:endParaRPr lang="en-US" sz="2400" b="0" i="0" dirty="0"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2857" y="2731500"/>
            <a:ext cx="21868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0070C0"/>
                </a:solidFill>
                <a:latin typeface="Century Schoolbook" panose="02040604050505020304" pitchFamily="18" charset="0"/>
              </a:rPr>
              <a:t>frame-busting</a:t>
            </a:r>
            <a:endParaRPr lang="en-US" sz="20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546" y="2033222"/>
            <a:ext cx="6430272" cy="436305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2347" y="1266005"/>
            <a:ext cx="19944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u="sng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Patching:</a:t>
            </a:r>
            <a:endParaRPr lang="en-US" sz="3200" u="sng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4460" y="3302665"/>
            <a:ext cx="47877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fakt-web"/>
              </a:rPr>
              <a:t>If the page of the vulnerable website is not within the browser's topmost window, it is reloaded in the top window.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238" y="4521939"/>
            <a:ext cx="4402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fakt-web"/>
              </a:rPr>
              <a:t>replaces the attacker's page with the hidden page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112857" y="5173604"/>
            <a:ext cx="3530991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git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clone -b client-side-defenses https://github.com/auth0-blog/clickjacking-sample-app.git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19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8673" y="1843061"/>
            <a:ext cx="6344535" cy="43821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9316" y="2461846"/>
            <a:ext cx="41359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 </a:t>
            </a:r>
            <a:r>
              <a:rPr lang="en-US" sz="2000" dirty="0" smtClean="0">
                <a:solidFill>
                  <a:srgbClr val="0070C0"/>
                </a:solidFill>
              </a:rPr>
              <a:t>onbeforeunload</a:t>
            </a:r>
            <a:r>
              <a:rPr lang="en-US" sz="2000" dirty="0">
                <a:solidFill>
                  <a:schemeClr val="bg1"/>
                </a:solidFill>
              </a:rPr>
              <a:t> event, the attacker attempts to disable the current page dismissal. 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This </a:t>
            </a:r>
            <a:r>
              <a:rPr lang="en-US" sz="2000" dirty="0">
                <a:solidFill>
                  <a:schemeClr val="bg1"/>
                </a:solidFill>
              </a:rPr>
              <a:t>approach could not work in some browsers since it may require user confirmation</a:t>
            </a:r>
          </a:p>
        </p:txBody>
      </p:sp>
    </p:spTree>
    <p:extLst>
      <p:ext uri="{BB962C8B-B14F-4D97-AF65-F5344CB8AC3E}">
        <p14:creationId xmlns:p14="http://schemas.microsoft.com/office/powerpoint/2010/main" val="138254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9816" y="1476977"/>
            <a:ext cx="6702875" cy="425147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17487" y="2386206"/>
            <a:ext cx="3934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iframe's </a:t>
            </a:r>
            <a:r>
              <a:rPr lang="en-US" sz="2400" dirty="0">
                <a:solidFill>
                  <a:srgbClr val="0070C0"/>
                </a:solidFill>
                <a:latin typeface="SFMono-Regular"/>
              </a:rPr>
              <a:t>sandbox</a:t>
            </a:r>
            <a:r>
              <a:rPr lang="en-US" sz="2400" dirty="0">
                <a:solidFill>
                  <a:schemeClr val="bg1"/>
                </a:solidFill>
              </a:rPr>
              <a:t> attribute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17487" y="2847871"/>
            <a:ext cx="46123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execute scripts 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chemeClr val="bg1"/>
                </a:solidFill>
                <a:latin typeface="SFMono-Regular"/>
              </a:rPr>
              <a:t>allow-scripts</a:t>
            </a:r>
            <a:r>
              <a:rPr lang="en-US" sz="24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 submit </a:t>
            </a:r>
            <a:r>
              <a:rPr lang="en-US" sz="2400" dirty="0">
                <a:solidFill>
                  <a:schemeClr val="bg1"/>
                </a:solidFill>
              </a:rPr>
              <a:t>forms (</a:t>
            </a:r>
            <a:r>
              <a:rPr lang="en-US" sz="2400" dirty="0">
                <a:solidFill>
                  <a:schemeClr val="bg1"/>
                </a:solidFill>
                <a:latin typeface="SFMono-Regular"/>
              </a:rPr>
              <a:t>allow-forms</a:t>
            </a:r>
            <a:r>
              <a:rPr lang="en-US" sz="24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same </a:t>
            </a:r>
            <a:r>
              <a:rPr lang="en-US" sz="2400" dirty="0">
                <a:solidFill>
                  <a:schemeClr val="bg1"/>
                </a:solidFill>
              </a:rPr>
              <a:t>origin (</a:t>
            </a:r>
            <a:r>
              <a:rPr lang="en-US" sz="2400" dirty="0">
                <a:solidFill>
                  <a:schemeClr val="bg1"/>
                </a:solidFill>
                <a:latin typeface="SFMono-Regular"/>
              </a:rPr>
              <a:t>allow-same-origin</a:t>
            </a:r>
            <a:r>
              <a:rPr lang="en-US" sz="2400" dirty="0">
                <a:solidFill>
                  <a:schemeClr val="bg1"/>
                </a:solidFill>
              </a:rPr>
              <a:t>). 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No </a:t>
            </a:r>
            <a:r>
              <a:rPr lang="en-US" sz="2400" dirty="0">
                <a:solidFill>
                  <a:schemeClr val="bg1"/>
                </a:solidFill>
              </a:rPr>
              <a:t>other permission is specified, so the iframe content cannot replace the top-level content, as the </a:t>
            </a:r>
            <a:r>
              <a:rPr lang="en-US" sz="2400" dirty="0">
                <a:solidFill>
                  <a:schemeClr val="bg1"/>
                </a:solidFill>
                <a:latin typeface="SFMono-Regular"/>
              </a:rPr>
              <a:t>allow-top-navigation</a:t>
            </a:r>
            <a:r>
              <a:rPr lang="en-US" sz="2400" dirty="0">
                <a:solidFill>
                  <a:schemeClr val="bg1"/>
                </a:solidFill>
              </a:rPr>
              <a:t> value would have allowed.</a:t>
            </a:r>
          </a:p>
        </p:txBody>
      </p:sp>
    </p:spTree>
    <p:extLst>
      <p:ext uri="{BB962C8B-B14F-4D97-AF65-F5344CB8AC3E}">
        <p14:creationId xmlns:p14="http://schemas.microsoft.com/office/powerpoint/2010/main" val="404500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35550" y="1018005"/>
            <a:ext cx="5285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Schoolbook" panose="02040604050505020304" pitchFamily="18" charset="0"/>
              </a:rPr>
              <a:t>Using the X-Frame-Options </a:t>
            </a:r>
            <a:r>
              <a:rPr lang="en-US" sz="24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header:</a:t>
            </a:r>
            <a:endParaRPr lang="en-US" sz="2400" b="0" i="0" dirty="0"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96283"/>
            <a:ext cx="4636992" cy="15842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6739" y="3777725"/>
            <a:ext cx="33197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Edit file server.js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Add the following code in server.js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value associated with this response header is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sz="2400" dirty="0">
                <a:solidFill>
                  <a:srgbClr val="0070C0"/>
                </a:solidFill>
              </a:rPr>
              <a:t>sameorigin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907" y="2365906"/>
            <a:ext cx="4102178" cy="4224025"/>
          </a:xfrm>
          <a:prstGeom prst="rect">
            <a:avLst/>
          </a:prstGeom>
        </p:spPr>
      </p:pic>
      <p:pic>
        <p:nvPicPr>
          <p:cNvPr id="8194" name="Picture 2" descr="Disabling clickjacking attacks with X-Frame-Options header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4" t="9199" r="10865" b="-320"/>
          <a:stretch/>
        </p:blipFill>
        <p:spPr bwMode="auto">
          <a:xfrm>
            <a:off x="8791480" y="2539768"/>
            <a:ext cx="3200629" cy="431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8113798" y="4065563"/>
            <a:ext cx="601395" cy="41235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335549" y="1949660"/>
            <a:ext cx="2900019" cy="169277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git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clone -b x-frame-options https://github.com/auth0-blog/clickjacking-sample-app.git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20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9869" y="1018005"/>
            <a:ext cx="2367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entury Schoolbook" panose="02040604050505020304" pitchFamily="18" charset="0"/>
              </a:rPr>
              <a:t>Using </a:t>
            </a:r>
            <a:r>
              <a:rPr lang="en-US" sz="32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CSP:</a:t>
            </a:r>
            <a:endParaRPr lang="en-US" sz="3200" b="0" i="0" dirty="0"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3963" t="-4877" r="14214" b="4877"/>
          <a:stretch/>
        </p:blipFill>
        <p:spPr>
          <a:xfrm>
            <a:off x="1553847" y="1602780"/>
            <a:ext cx="7308068" cy="19300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69869" y="3695690"/>
            <a:ext cx="107374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SFMono-Regular"/>
              </a:rPr>
              <a:t>Again using server.js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SFMono-Regular"/>
              </a:rPr>
              <a:t>Content-Security-Policy</a:t>
            </a:r>
            <a:r>
              <a:rPr lang="en-US" dirty="0">
                <a:solidFill>
                  <a:schemeClr val="bg1"/>
                </a:solidFill>
              </a:rPr>
              <a:t> header with the </a:t>
            </a:r>
            <a:r>
              <a:rPr lang="en-US" dirty="0">
                <a:solidFill>
                  <a:srgbClr val="0070C0"/>
                </a:solidFill>
                <a:latin typeface="SFMono-Regular"/>
              </a:rPr>
              <a:t>frame-ancestors 'self</a:t>
            </a:r>
            <a:r>
              <a:rPr lang="en-US" dirty="0" smtClean="0">
                <a:solidFill>
                  <a:srgbClr val="0070C0"/>
                </a:solidFill>
                <a:latin typeface="SFMono-Regular"/>
              </a:rPr>
              <a:t>';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dirty="0">
                <a:solidFill>
                  <a:schemeClr val="bg1"/>
                </a:solidFill>
                <a:latin typeface="SFMono-Regular"/>
              </a:rPr>
              <a:t>X-Frame-Options</a:t>
            </a:r>
            <a:r>
              <a:rPr lang="en-US" dirty="0">
                <a:solidFill>
                  <a:schemeClr val="bg1"/>
                </a:solidFill>
              </a:rPr>
              <a:t> header with the </a:t>
            </a:r>
            <a:r>
              <a:rPr lang="en-US" dirty="0">
                <a:solidFill>
                  <a:srgbClr val="0070C0"/>
                </a:solidFill>
                <a:latin typeface="SFMono-Regular"/>
              </a:rPr>
              <a:t>sameorigin</a:t>
            </a:r>
            <a:r>
              <a:rPr lang="en-US" dirty="0">
                <a:solidFill>
                  <a:schemeClr val="bg1"/>
                </a:solidFill>
              </a:rPr>
              <a:t> value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</a:rPr>
              <a:t>frame-ancestors 'none</a:t>
            </a:r>
            <a:r>
              <a:rPr lang="en-US" altLang="en-US" dirty="0" smtClean="0">
                <a:solidFill>
                  <a:schemeClr val="bg1"/>
                </a:solidFill>
              </a:rPr>
              <a:t>'</a:t>
            </a:r>
            <a:endParaRPr lang="en-US" altLang="en-US" sz="4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frame-ancestors https://</a:t>
            </a:r>
            <a:r>
              <a:rPr lang="en-US" dirty="0" smtClean="0">
                <a:solidFill>
                  <a:schemeClr val="bg1"/>
                </a:solidFill>
              </a:rPr>
              <a:t>www.authorized-website.com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frame-ancestors 'none';</a:t>
            </a:r>
            <a:r>
              <a:rPr kumimoji="0" lang="en-US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 : This prevents any attempt to include the page within a frame.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75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200381"/>
            <a:ext cx="45047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Schoolbook" panose="02040604050505020304" pitchFamily="18" charset="0"/>
              </a:rPr>
              <a:t>Using cookie's sameSite origin</a:t>
            </a:r>
            <a:endParaRPr lang="en-US" sz="2400" b="0" i="0" dirty="0"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039" y="2022732"/>
            <a:ext cx="3153215" cy="3000794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1658541"/>
            <a:ext cx="4504759" cy="17543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clone -b same-site-cookie https://github.com/auth0-blog/clickjacking-sample-app.git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527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7C635-FAAF-F68A-12AC-7948AEFB1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FDEF17E-8D59-2439-1E11-05E8F772E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214"/>
            <a:ext cx="12192000" cy="10332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B449C4-F429-9282-CE20-4197A2AE4D09}"/>
              </a:ext>
            </a:extLst>
          </p:cNvPr>
          <p:cNvSpPr/>
          <p:nvPr/>
        </p:nvSpPr>
        <p:spPr>
          <a:xfrm>
            <a:off x="69881" y="906776"/>
            <a:ext cx="1423358" cy="2012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27F293-7EC9-4748-7462-7F7B72DF09BA}"/>
              </a:ext>
            </a:extLst>
          </p:cNvPr>
          <p:cNvSpPr txBox="1"/>
          <p:nvPr/>
        </p:nvSpPr>
        <p:spPr>
          <a:xfrm>
            <a:off x="272673" y="1108059"/>
            <a:ext cx="287079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QUERIES</a:t>
            </a:r>
          </a:p>
        </p:txBody>
      </p:sp>
      <p:pic>
        <p:nvPicPr>
          <p:cNvPr id="7" name="Picture 6" descr="A white and red envelope with a red triangle&#10;&#10;Description automatically generated">
            <a:extLst>
              <a:ext uri="{FF2B5EF4-FFF2-40B4-BE49-F238E27FC236}">
                <a16:creationId xmlns:a16="http://schemas.microsoft.com/office/drawing/2014/main" id="{ECAD06DB-9485-8A24-27DA-0092EA1EC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=""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394667" y="2435422"/>
            <a:ext cx="647358" cy="42797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B8BAB63-E64C-F9C6-CE4F-C90E835FCAD9}"/>
              </a:ext>
            </a:extLst>
          </p:cNvPr>
          <p:cNvGrpSpPr/>
          <p:nvPr/>
        </p:nvGrpSpPr>
        <p:grpSpPr>
          <a:xfrm>
            <a:off x="3414253" y="4031736"/>
            <a:ext cx="677813" cy="606573"/>
            <a:chOff x="6698505" y="5475770"/>
            <a:chExt cx="1150187" cy="120995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A61E2CB-8EC7-4827-716C-1B4A4E1F6A1F}"/>
                </a:ext>
              </a:extLst>
            </p:cNvPr>
            <p:cNvSpPr/>
            <p:nvPr/>
          </p:nvSpPr>
          <p:spPr>
            <a:xfrm>
              <a:off x="6698505" y="5475770"/>
              <a:ext cx="1150187" cy="116456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B5AD2C0-8E99-E535-5312-E1E49EED5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837473B0-CC2E-450A-ABE3-18F120FF3D39}">
                  <a1611:picAttrSrcUrl xmlns=""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6698505" y="5475977"/>
              <a:ext cx="1150185" cy="1209743"/>
            </a:xfrm>
            <a:prstGeom prst="rect">
              <a:avLst/>
            </a:prstGeom>
          </p:spPr>
        </p:pic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AD28CF0A-F3F6-1E40-D848-10A7B4448A88}"/>
              </a:ext>
            </a:extLst>
          </p:cNvPr>
          <p:cNvSpPr/>
          <p:nvPr/>
        </p:nvSpPr>
        <p:spPr>
          <a:xfrm>
            <a:off x="3481357" y="5585822"/>
            <a:ext cx="825659" cy="81999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ack cat in a circle&#10;&#10;Description automatically generated">
            <a:extLst>
              <a:ext uri="{FF2B5EF4-FFF2-40B4-BE49-F238E27FC236}">
                <a16:creationId xmlns:a16="http://schemas.microsoft.com/office/drawing/2014/main" id="{02531E9C-8A44-4350-0EEA-1C35ED7DBC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=""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143463" y="5240197"/>
            <a:ext cx="1501448" cy="15112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FD6849F-5B34-C992-9071-BB8B19F21EAE}"/>
              </a:ext>
            </a:extLst>
          </p:cNvPr>
          <p:cNvSpPr txBox="1"/>
          <p:nvPr/>
        </p:nvSpPr>
        <p:spPr>
          <a:xfrm>
            <a:off x="4673979" y="2465214"/>
            <a:ext cx="63812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latin typeface="Century"/>
                <a:hlinkClick r:id="rId9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alishbamalik1080@gmail.com</a:t>
            </a:r>
            <a:endParaRPr lang="en-US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974DB6-C3EB-F139-E2CB-C540131E246B}"/>
              </a:ext>
            </a:extLst>
          </p:cNvPr>
          <p:cNvSpPr txBox="1"/>
          <p:nvPr/>
        </p:nvSpPr>
        <p:spPr>
          <a:xfrm>
            <a:off x="4621820" y="4080638"/>
            <a:ext cx="661070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schemeClr val="accent1"/>
                </a:solidFill>
                <a:latin typeface="Century"/>
                <a:cs typeface="Calibri"/>
                <a:hlinkClick r:id="rId10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https://www.linkedin.com/in/alishba-malik-</a:t>
            </a:r>
            <a:endParaRPr lang="en-US" sz="2400" u="sng" dirty="0">
              <a:solidFill>
                <a:schemeClr val="accent1"/>
              </a:solidFill>
              <a:latin typeface="Century"/>
              <a:cs typeface="Calibri"/>
              <a:hlinkClick r:id="rId10">
                <a:extLst>
                  <a:ext uri="{A12FA001-AC4F-418D-AE19-62706E023703}">
                    <ahyp:hlinkClr xmlns=""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D2A6EA-29CE-EBB7-3DAA-6F7E83D5DAF0}"/>
              </a:ext>
            </a:extLst>
          </p:cNvPr>
          <p:cNvSpPr txBox="1"/>
          <p:nvPr/>
        </p:nvSpPr>
        <p:spPr>
          <a:xfrm>
            <a:off x="4621820" y="5539629"/>
            <a:ext cx="727627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latin typeface="Century"/>
                <a:ea typeface="+mn-lt"/>
                <a:cs typeface="+mn-lt"/>
                <a:hlinkClick r:id="rId11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https://github.com/Alishba-Malik/Alishba-Malik/issues</a:t>
            </a:r>
            <a:endParaRPr lang="en-US" sz="2400">
              <a:solidFill>
                <a:schemeClr val="accent1"/>
              </a:solidFill>
              <a:latin typeface="Century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4838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82011" y="1388640"/>
            <a:ext cx="27130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u="sng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Overview:</a:t>
            </a:r>
            <a:endParaRPr lang="en-US" sz="3600" u="sng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1441" y="2343672"/>
            <a:ext cx="396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Clickjacking</a:t>
            </a:r>
            <a:endParaRPr lang="en-US" sz="32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1441" y="3336813"/>
            <a:ext cx="32496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How it arises</a:t>
            </a:r>
            <a:endParaRPr lang="en-US" sz="32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6650" y="4329954"/>
            <a:ext cx="3657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Exploitation</a:t>
            </a:r>
            <a:endParaRPr lang="en-US" sz="32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89186" y="5323095"/>
            <a:ext cx="3186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Century Schoolbook" panose="02040604050505020304" pitchFamily="18" charset="0"/>
              </a:rPr>
              <a:t>Patching</a:t>
            </a:r>
            <a:endParaRPr lang="en-US" sz="32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11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18F53-BEFA-84CF-0DBF-4B8B295F4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952172FF-772E-FE33-CC0F-BD6F79814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598" y="1835523"/>
            <a:ext cx="3357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CLICKJACKING:</a:t>
            </a:r>
            <a:endParaRPr lang="en-US" sz="2800" u="sng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598" y="3114707"/>
            <a:ext cx="114031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Primarily web based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UI redressing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Deceptive </a:t>
            </a:r>
            <a:r>
              <a:rPr lang="en-US" sz="2000" dirty="0">
                <a:solidFill>
                  <a:schemeClr val="bg1"/>
                </a:solidFill>
              </a:rPr>
              <a:t>attack 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manipulate </a:t>
            </a:r>
            <a:r>
              <a:rPr lang="en-US" sz="2000" dirty="0">
                <a:solidFill>
                  <a:schemeClr val="bg1"/>
                </a:solidFill>
              </a:rPr>
              <a:t>user 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Used to </a:t>
            </a:r>
            <a:r>
              <a:rPr lang="en-US" sz="2000" dirty="0">
                <a:solidFill>
                  <a:schemeClr val="bg1"/>
                </a:solidFill>
              </a:rPr>
              <a:t>trick users into interacting with malicious elements unknowingly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0242" name="Picture 2" descr="Clickjacking Attacks: What They Are and How to Prevent Them 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681" y="1018005"/>
            <a:ext cx="5843601" cy="306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059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B0F59A26-D66B-778B-11A8-8F5C74672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805554"/>
            <a:ext cx="1110343" cy="14020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251816" y="862595"/>
            <a:ext cx="116259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55171" y="1430015"/>
            <a:ext cx="29193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 it </a:t>
            </a:r>
            <a:r>
              <a:rPr lang="en-US" sz="3200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arises:</a:t>
            </a:r>
            <a:endParaRPr lang="en-US" sz="32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560" y="2707865"/>
            <a:ext cx="6096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Söhne"/>
              </a:rPr>
              <a:t>Deceptive Overlay Techniques</a:t>
            </a:r>
            <a:r>
              <a:rPr lang="en-US" sz="2000" b="1" dirty="0" smtClean="0">
                <a:solidFill>
                  <a:schemeClr val="bg1"/>
                </a:solidFill>
                <a:latin typeface="Söhne"/>
              </a:rPr>
              <a:t>:</a:t>
            </a:r>
          </a:p>
          <a:p>
            <a:endParaRPr lang="en-US" dirty="0">
              <a:solidFill>
                <a:schemeClr val="bg1"/>
              </a:solidFill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 smtClean="0">
                <a:solidFill>
                  <a:schemeClr val="bg1"/>
                </a:solidFill>
                <a:latin typeface="Söhne"/>
              </a:rPr>
              <a:t>Invisible Elements:</a:t>
            </a:r>
          </a:p>
          <a:p>
            <a:pPr lvl="1"/>
            <a:r>
              <a:rPr lang="en-US" sz="1900" dirty="0" smtClean="0">
                <a:solidFill>
                  <a:schemeClr val="bg1"/>
                </a:solidFill>
                <a:latin typeface="Söhne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Söhne"/>
              </a:rPr>
              <a:t>Attackers overlay invisible or transparent elements, making them visually undetectable.</a:t>
            </a:r>
          </a:p>
          <a:p>
            <a:pPr lvl="1"/>
            <a:endParaRPr lang="en-US" dirty="0">
              <a:solidFill>
                <a:schemeClr val="bg1"/>
              </a:solidFill>
              <a:latin typeface="Söhne"/>
            </a:endParaRPr>
          </a:p>
          <a:p>
            <a:pPr lvl="1"/>
            <a:endParaRPr lang="en-US" dirty="0" smtClean="0">
              <a:solidFill>
                <a:schemeClr val="bg1"/>
              </a:solidFill>
              <a:latin typeface="Söhne"/>
            </a:endParaRPr>
          </a:p>
          <a:p>
            <a:pPr lvl="1"/>
            <a:endParaRPr lang="en-US" dirty="0" smtClean="0">
              <a:solidFill>
                <a:schemeClr val="bg1"/>
              </a:solidFill>
              <a:latin typeface="Söhne"/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Söhne"/>
              </a:rPr>
              <a:t> </a:t>
            </a:r>
          </a:p>
          <a:p>
            <a:pPr lvl="1"/>
            <a:endParaRPr lang="en-US" dirty="0" smtClean="0">
              <a:solidFill>
                <a:schemeClr val="bg1"/>
              </a:solidFill>
              <a:latin typeface="Söhne"/>
            </a:endParaRPr>
          </a:p>
          <a:p>
            <a:pPr lvl="1"/>
            <a:endParaRPr lang="en-US" dirty="0">
              <a:solidFill>
                <a:schemeClr val="bg1"/>
              </a:solidFill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 smtClean="0">
                <a:solidFill>
                  <a:schemeClr val="bg1"/>
                </a:solidFill>
                <a:latin typeface="Söhne"/>
              </a:rPr>
              <a:t>Hidden Iframes:</a:t>
            </a:r>
          </a:p>
          <a:p>
            <a:pPr lvl="1"/>
            <a:r>
              <a:rPr lang="en-US" sz="1900" dirty="0" smtClean="0">
                <a:solidFill>
                  <a:schemeClr val="bg1"/>
                </a:solidFill>
                <a:latin typeface="Söhne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Söhne"/>
              </a:rPr>
              <a:t>Malicious iframes are positioned over legitimate content to deceive users.</a:t>
            </a:r>
            <a:endParaRPr lang="en-US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0343" y="458501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Likejacking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</a:rPr>
              <a:t>Button jacking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Cursorjacking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1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12376" y="172350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öhne"/>
              </a:rPr>
              <a:t>Misleading User Perception</a:t>
            </a:r>
            <a:r>
              <a:rPr lang="en-US" b="1" dirty="0" smtClean="0">
                <a:solidFill>
                  <a:schemeClr val="bg1"/>
                </a:solidFill>
                <a:latin typeface="Söhne"/>
              </a:rPr>
              <a:t>:</a:t>
            </a:r>
          </a:p>
          <a:p>
            <a:endParaRPr lang="en-US" dirty="0">
              <a:solidFill>
                <a:schemeClr val="bg1"/>
              </a:solidFill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Söhne"/>
              </a:rPr>
              <a:t>Altering User Interaction:</a:t>
            </a:r>
            <a:r>
              <a:rPr lang="en-US" dirty="0">
                <a:solidFill>
                  <a:schemeClr val="bg1"/>
                </a:solidFill>
                <a:latin typeface="Söhne"/>
              </a:rPr>
              <a:t> Users are led to believe they're interacting with visible content when, in reality, their actions affect hidden elements</a:t>
            </a:r>
            <a:r>
              <a:rPr lang="en-US" dirty="0" smtClean="0">
                <a:solidFill>
                  <a:schemeClr val="bg1"/>
                </a:solidFill>
                <a:latin typeface="Söhne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Söhne"/>
              </a:rPr>
              <a:t>Manipulating UI Elements:</a:t>
            </a:r>
            <a:r>
              <a:rPr lang="en-US" dirty="0">
                <a:solidFill>
                  <a:schemeClr val="bg1"/>
                </a:solidFill>
                <a:latin typeface="Söhne"/>
              </a:rPr>
              <a:t> Deceptive placement of elements tricks users into performing unintended actions</a:t>
            </a:r>
            <a:r>
              <a:rPr lang="en-US" dirty="0" smtClean="0">
                <a:solidFill>
                  <a:schemeClr val="bg1"/>
                </a:solidFill>
                <a:latin typeface="Söhne"/>
              </a:rPr>
              <a:t>.</a:t>
            </a:r>
          </a:p>
          <a:p>
            <a:pPr lvl="1"/>
            <a:endParaRPr lang="en-US" dirty="0" smtClean="0">
              <a:solidFill>
                <a:schemeClr val="bg1"/>
              </a:solidFill>
              <a:latin typeface="Söhne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latin typeface="Söhne"/>
              </a:rPr>
              <a:t>UI redressing</a:t>
            </a:r>
            <a:endParaRPr lang="en-US" dirty="0">
              <a:solidFill>
                <a:schemeClr val="bg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26479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463" y="1018005"/>
            <a:ext cx="7611537" cy="57824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0035" y="2294429"/>
            <a:ext cx="35231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Setting up the environment: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02135" y="4099134"/>
            <a:ext cx="4247898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git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clone https://github.com/auth0-blog/clickjacking-sample-app.git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74813" y="5299463"/>
            <a:ext cx="1919115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npm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install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74813" y="5785449"/>
            <a:ext cx="1681871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npm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start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8554" y="1209340"/>
            <a:ext cx="29562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u="sng" dirty="0">
                <a:solidFill>
                  <a:schemeClr val="bg1"/>
                </a:solidFill>
                <a:latin typeface="Century Schoolbook" panose="02040604050505020304" pitchFamily="18" charset="0"/>
              </a:rPr>
              <a:t>Exploitation:</a:t>
            </a:r>
            <a:endParaRPr lang="en-US" sz="3600" u="sng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83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2353" y="2487706"/>
            <a:ext cx="30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4" descr="The clickjacking vulnerable webs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438" y="1018005"/>
            <a:ext cx="5332038" cy="559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15816" y="1779820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fakt-web"/>
              </a:rPr>
              <a:t> open your browser and navigate to the </a:t>
            </a:r>
            <a:r>
              <a:rPr lang="en-US" dirty="0">
                <a:solidFill>
                  <a:srgbClr val="242424"/>
                </a:solidFill>
                <a:latin typeface="fakt-web"/>
                <a:hlinkClick r:id="rId4"/>
              </a:rPr>
              <a:t>http://localhost:3000</a:t>
            </a:r>
            <a:r>
              <a:rPr lang="en-US" dirty="0">
                <a:latin typeface="fakt-web"/>
              </a:rPr>
              <a:t> address.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4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554" y="806044"/>
            <a:ext cx="4239217" cy="847843"/>
          </a:xfrm>
          <a:prstGeom prst="rect">
            <a:avLst/>
          </a:prstGeom>
        </p:spPr>
      </p:pic>
      <p:pic>
        <p:nvPicPr>
          <p:cNvPr id="1030" name="Picture 6" descr="The clickjacking attacker's websi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803" y="1441925"/>
            <a:ext cx="5549408" cy="582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50578" y="1236041"/>
            <a:ext cx="46426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Schoolbook" panose="02040604050505020304" pitchFamily="18" charset="0"/>
              </a:rPr>
              <a:t>Launch the clickjacking attack:</a:t>
            </a:r>
            <a:endParaRPr lang="en-US" sz="24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9750" y="2283768"/>
            <a:ext cx="35125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FFFF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node attacker-server.js</a:t>
            </a:r>
            <a:r>
              <a:rPr lang="en-US" altLang="en-US" sz="2400" dirty="0"/>
              <a:t> 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0578" y="33148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open a new tab or a new instance of your browser and navigate to </a:t>
            </a:r>
            <a:r>
              <a:rPr lang="en-US" dirty="0">
                <a:solidFill>
                  <a:srgbClr val="242424"/>
                </a:solidFill>
                <a:latin typeface="fakt-web"/>
                <a:hlinkClick r:id="rId5"/>
              </a:rPr>
              <a:t>http://localhost:4000</a:t>
            </a:r>
            <a:r>
              <a:rPr lang="en-US" dirty="0">
                <a:latin typeface="fakt-web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02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19BDC-4C06-F858-48CF-9029088E4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8570"/>
            <a:ext cx="7423547" cy="1947160"/>
          </a:xfrm>
          <a:prstGeom prst="rect">
            <a:avLst/>
          </a:prstGeom>
        </p:spPr>
      </p:pic>
      <p:pic>
        <p:nvPicPr>
          <p:cNvPr id="5" name="Picture 4" descr="A black screen with a black border&#10;&#10;Description automatically generated">
            <a:extLst>
              <a:ext uri="{FF2B5EF4-FFF2-40B4-BE49-F238E27FC236}">
                <a16:creationId xmlns:a16="http://schemas.microsoft.com/office/drawing/2014/main" id="{AF715098-6ABD-8B8F-E21C-07AA09893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88"/>
            <a:ext cx="12192000" cy="1015217"/>
          </a:xfrm>
          <a:prstGeom prst="rect">
            <a:avLst/>
          </a:prstGeom>
        </p:spPr>
      </p:pic>
      <p:pic>
        <p:nvPicPr>
          <p:cNvPr id="2050" name="Picture 2" descr="Click capture in a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676" y="1598137"/>
            <a:ext cx="5322324" cy="555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34404" y="1598137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opening the developer tool of your browser and analyzing the network traffic while clicking the button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4404" y="5064369"/>
            <a:ext cx="487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HTTP POST request to the </a:t>
            </a:r>
            <a:r>
              <a:rPr lang="en-US" dirty="0">
                <a:solidFill>
                  <a:schemeClr val="bg1"/>
                </a:solidFill>
              </a:rPr>
              <a:t>http://localhost:3000/purchase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3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4571</TotalTime>
  <Words>377</Words>
  <Application>Microsoft Office PowerPoint</Application>
  <PresentationFormat>Widescreen</PresentationFormat>
  <Paragraphs>99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41" baseType="lpstr">
      <vt:lpstr>MS UI Gothic</vt:lpstr>
      <vt:lpstr>Arial</vt:lpstr>
      <vt:lpstr>Arial Black</vt:lpstr>
      <vt:lpstr>Arial Unicode MS</vt:lpstr>
      <vt:lpstr>Bookman Old Style</vt:lpstr>
      <vt:lpstr>Calibri</vt:lpstr>
      <vt:lpstr>Calibri Light</vt:lpstr>
      <vt:lpstr>Cascadia Code</vt:lpstr>
      <vt:lpstr>Century</vt:lpstr>
      <vt:lpstr>Century Schoolbook</vt:lpstr>
      <vt:lpstr>Comic Sans MS</vt:lpstr>
      <vt:lpstr>Consolas</vt:lpstr>
      <vt:lpstr>Courier New</vt:lpstr>
      <vt:lpstr>fakt-web</vt:lpstr>
      <vt:lpstr>Iskoola Pota</vt:lpstr>
      <vt:lpstr>Microsoft Himalaya</vt:lpstr>
      <vt:lpstr>SFMono-Regular</vt:lpstr>
      <vt:lpstr>Söhne</vt:lpstr>
      <vt:lpstr>STXingkai</vt:lpstr>
      <vt:lpstr>Viner Hand ITC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Shekhani Laptops</cp:lastModifiedBy>
  <cp:revision>564</cp:revision>
  <dcterms:created xsi:type="dcterms:W3CDTF">2023-12-17T03:25:35Z</dcterms:created>
  <dcterms:modified xsi:type="dcterms:W3CDTF">2023-12-21T06:49:18Z</dcterms:modified>
</cp:coreProperties>
</file>